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79" r:id="rId4"/>
    <p:sldId id="280" r:id="rId5"/>
    <p:sldId id="281" r:id="rId6"/>
    <p:sldId id="282" r:id="rId7"/>
    <p:sldId id="283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5" r:id="rId18"/>
    <p:sldId id="286" r:id="rId19"/>
    <p:sldId id="287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BD6CF-03D9-42E6-A23A-E1C0CCA11F8A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2C26-2CD9-488F-BD58-8FF1E9CD9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0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516" indent="-165516">
              <a:buFont typeface="Arial" panose="020B0604020202020204" pitchFamily="34" charset="0"/>
              <a:buChar char="•"/>
            </a:pPr>
            <a:r>
              <a:rPr lang="en-US" dirty="0"/>
              <a:t>According to Long Range Shipbuilding Plan, DDG 51 replacement will be awarded in 2030</a:t>
            </a:r>
          </a:p>
          <a:p>
            <a:pPr marL="165516" indent="-165516">
              <a:buFont typeface="Arial" panose="020B0604020202020204" pitchFamily="34" charset="0"/>
              <a:buChar char="•"/>
            </a:pPr>
            <a:r>
              <a:rPr lang="en-US" dirty="0"/>
              <a:t>DDG 51 has been an outstandingly</a:t>
            </a:r>
            <a:r>
              <a:rPr lang="en-US" baseline="0" dirty="0"/>
              <a:t> successful design, but two factors will drive it’s replacement:</a:t>
            </a:r>
          </a:p>
          <a:p>
            <a:pPr marL="606890" lvl="1" indent="-165516">
              <a:buFont typeface="Arial" panose="020B0604020202020204" pitchFamily="34" charset="0"/>
              <a:buChar char="•"/>
            </a:pPr>
            <a:r>
              <a:rPr lang="en-US" baseline="0" dirty="0"/>
              <a:t>First is that sensors and weapons are coming online that overtax the current electrical plant.</a:t>
            </a:r>
          </a:p>
          <a:p>
            <a:pPr marL="606890" lvl="1" indent="-165516">
              <a:buFont typeface="Arial" panose="020B0604020202020204" pitchFamily="34" charset="0"/>
              <a:buChar char="•"/>
            </a:pPr>
            <a:r>
              <a:rPr lang="en-US" baseline="0" dirty="0"/>
              <a:t>Second is that tight budgets mean that the Navy will need long service lives from new designs, and they must be affordable to adapt to evolving threats and missions. </a:t>
            </a:r>
          </a:p>
          <a:p>
            <a:pPr marL="165516" indent="-16551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2593333-48C0-41B0-B58B-1BF8DC10E94F}" type="datetime1">
              <a:rPr lang="en-US" smtClean="0"/>
              <a:pPr>
                <a:defRPr/>
              </a:pPr>
              <a:t>8/15/2020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CD7F70-8E9C-46EC-9852-DA6D23E03C2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6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5A3E-221D-4A42-8087-C4C038896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CE32A-1B03-473F-8DBC-EDB6AA1A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08B5A-EECC-421D-9A32-F92114DD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54668-17DA-422C-9B31-79B5A6D3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A34DA-143B-484F-A6AD-BA583ED7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6DFB-BA2F-48F4-ACDD-01C4BA1E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3DA54-5339-4A5F-9D2A-7847ED520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BAF94-0276-42D3-81B8-B1D6EB596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AF50A-6E65-4768-AFC0-C0D23884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8F29C-7E0D-4F00-A786-8924B528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2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140BFA-34F5-4B39-A43A-F6364A20A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3042B-B8C9-45A6-9EB8-E101D03CF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6A542-B552-41AE-ABA4-59BCF1CB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0C3DA-F592-4BA6-9C1D-137F4654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FD95-9049-49AC-90C2-CFC50F8D3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8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0526-9BCC-49EC-BF22-AB6CA646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2FEAF-74D7-4007-AF34-341CC90A7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1D10A-6674-406A-831D-7C8134CE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8EC3F-7332-4AA3-91AC-DACF6F78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F6D27-8BC0-450E-BC64-582FA7D0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1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3904-CDD2-4486-A204-413AACD3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1A769-1A77-41C8-B936-6D557C54F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5E616-87A8-4F77-ABB9-878B8B8F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CA60-88B0-4A6A-B69C-858FBF38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74FF7-B742-461D-9F45-CAA647210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7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A76B-A77A-4431-BE60-7C96D5B2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47CA7-B959-4FDF-A0E1-5C6C727325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B8D29-393A-4A28-87ED-055BDA8D8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5B25-0C75-4874-A4FA-F2757DE9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C41D0-E4F6-4A4A-8407-2C15DD4C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D63CB-39CD-4511-A7D1-3C90F0BC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8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1182-C5A1-405A-A184-25D21756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CF710-5BB3-4621-8667-1029F0AEF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12684-6F05-480B-BC39-70BE55A13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A55C6-DF18-4FF6-AB86-69EFE0A42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5F55F-3E7D-408F-AC9E-8D32A39A4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C009D0-4AF3-4B85-B4B4-B862CE50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AA18A-7DDD-42B2-BEC2-B5DC809B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441FFE-A5A1-4AA3-95BB-88D8BEA0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9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D590-1D94-467E-88AD-6964D1E54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E6489-CA4D-4BC0-9B0C-2571FF8B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C70F6-4992-4A27-BDBD-E1FF6960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CB7BE-6726-437C-B706-0C173855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C7E51-B040-4308-9670-57F6F2AE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59E9B-B5A3-412E-8EB3-65295683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D6F14-8767-40F9-9250-3A5E83A2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7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8CC6-6FB7-452C-87DC-9E323E4E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854A0-D60F-4AF3-9F4F-C13F22AB4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0D09F-DC66-4A7D-96E0-9C1A6C395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85ACC-E561-406C-A4EE-FA19C908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AF60C-4BF1-451A-B5BD-6EC7F40F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09B24-0250-4997-93DF-E7A4BA0D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52FA-19B3-48B9-BBC0-AF0E5A96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9EBBBA-CEC5-4210-BE2C-01E93113B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020D3-F00E-49C0-BC19-95C810962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B5205-2857-4BA9-B712-33C5E18C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89D49-6B1B-45F3-9FAC-6E609332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F3A90-17FB-442B-9AEF-43EB5F67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AC9CD3-AE4D-4347-8D40-9876402D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57527-6BBB-4BB2-8E9A-835F5F1E7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D6871-FC91-44C6-84A2-91ED3CB26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F7AB6-2669-4873-AECF-8F0553DB0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A6F36-B144-4452-8329-53BD698D5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300C9-7AA5-498F-8260-E30D2847E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1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CA0C-55FE-4C5B-8B30-275287581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Key Requirements for Surface Combatant Electrical Power</a:t>
            </a:r>
            <a:br>
              <a:rPr lang="en-US" sz="4400" b="1" dirty="0"/>
            </a:br>
            <a:r>
              <a:rPr lang="en-US" sz="4400" b="1" dirty="0"/>
              <a:t>System and Propulsion System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92ECC-D611-4432-959C-96C455440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87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Dr. Norbert Doerry, NAVSEA (SEA 05T)</a:t>
            </a:r>
          </a:p>
          <a:p>
            <a:r>
              <a:rPr lang="en-US" dirty="0"/>
              <a:t>Dr. John Amy, Jr., NSWC PD</a:t>
            </a:r>
          </a:p>
          <a:p>
            <a:r>
              <a:rPr lang="en-US" dirty="0"/>
              <a:t>Advanced Machinery Technology Symposium</a:t>
            </a:r>
          </a:p>
          <a:p>
            <a:r>
              <a:rPr lang="en-US" dirty="0"/>
              <a:t>ASNE AMTS 2020</a:t>
            </a:r>
          </a:p>
          <a:p>
            <a:r>
              <a:rPr lang="en-US" dirty="0"/>
              <a:t>April 1-2, 2020</a:t>
            </a:r>
          </a:p>
          <a:p>
            <a:r>
              <a:rPr lang="en-US" dirty="0"/>
              <a:t>Philadelphia, PA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0B3B1-462C-43C3-8F7B-5F40803B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CF0F9-0000-4F06-8069-2BB277D4F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Approved for Release.  Distribution is unlimited.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F3E91-B555-48DB-A4CC-F05D3CF0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</a:t>
            </a:fld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7A3C48F-5659-49F2-821B-2CD7B3678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5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5"/>
    </mc:Choice>
    <mc:Fallback>
      <p:transition spd="slow" advTm="1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0E2E-01E3-48A6-910E-324149AC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Sustained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ACDF5-A20C-43B9-9142-4F33F1AC3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4468"/>
            <a:ext cx="5638800" cy="491188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Drive</a:t>
            </a:r>
          </a:p>
          <a:p>
            <a:pPr lvl="1"/>
            <a:r>
              <a:rPr lang="en-US" dirty="0"/>
              <a:t>Unless using combining gears, need even number of prime movers</a:t>
            </a:r>
          </a:p>
          <a:p>
            <a:pPr lvl="1"/>
            <a:r>
              <a:rPr lang="en-US" dirty="0"/>
              <a:t>Limited selection of prime movers</a:t>
            </a:r>
          </a:p>
          <a:p>
            <a:r>
              <a:rPr lang="en-US" dirty="0"/>
              <a:t>IPS / IPES</a:t>
            </a:r>
          </a:p>
          <a:p>
            <a:pPr lvl="1"/>
            <a:r>
              <a:rPr lang="en-US" dirty="0"/>
              <a:t>Motors tailored to required power</a:t>
            </a:r>
          </a:p>
          <a:p>
            <a:pPr lvl="1"/>
            <a:r>
              <a:rPr lang="en-US" dirty="0"/>
              <a:t>Can use any number of prime movers</a:t>
            </a:r>
          </a:p>
          <a:p>
            <a:pPr lvl="1"/>
            <a:r>
              <a:rPr lang="en-US" dirty="0"/>
              <a:t>Unless using pods or contra-rotation, efficiency at sustained speed typically less than for Mechanical Drive.</a:t>
            </a:r>
          </a:p>
          <a:p>
            <a:r>
              <a:rPr lang="en-US" dirty="0"/>
              <a:t>Hybrid Drive</a:t>
            </a:r>
          </a:p>
          <a:p>
            <a:pPr lvl="1"/>
            <a:r>
              <a:rPr lang="en-US" dirty="0"/>
              <a:t>OR configuration has same impact as Mechanical Drive</a:t>
            </a:r>
          </a:p>
          <a:p>
            <a:pPr lvl="1"/>
            <a:r>
              <a:rPr lang="en-US" dirty="0"/>
              <a:t>AND configuration reduces required rating of propulsion prime movers</a:t>
            </a:r>
          </a:p>
          <a:p>
            <a:r>
              <a:rPr lang="en-US" dirty="0"/>
              <a:t>Hybrid Drive with PDSS</a:t>
            </a:r>
          </a:p>
          <a:p>
            <a:pPr lvl="1"/>
            <a:r>
              <a:rPr lang="en-US" dirty="0"/>
              <a:t>If used to replace generator set, prime mover rating must be greater than for mechanical drive</a:t>
            </a:r>
          </a:p>
          <a:p>
            <a:pPr lvl="1"/>
            <a:r>
              <a:rPr lang="en-US" dirty="0"/>
              <a:t>Improves fuel efficiency by providing a minimum load to the prime mover.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8743C-D7BF-48B8-9071-624C7FDAB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E726D-E499-4708-BF4C-D18A08DE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6279C-BDF6-44B6-B884-8C2BF9E97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C25B04-9DB8-4E66-9345-A955553B4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295400"/>
            <a:ext cx="5715000" cy="377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D1A33-2225-4DDA-BBE3-D43E423D6735}"/>
              </a:ext>
            </a:extLst>
          </p:cNvPr>
          <p:cNvSpPr txBox="1"/>
          <p:nvPr/>
        </p:nvSpPr>
        <p:spPr>
          <a:xfrm>
            <a:off x="6755359" y="1444467"/>
            <a:ext cx="5375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191117-N-DW182-2371 U.S. Navy photo by Mass Communication Specialist 2nd Class Devin Bowser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867C5-C14C-41E6-8E47-D647EDF32737}"/>
              </a:ext>
            </a:extLst>
          </p:cNvPr>
          <p:cNvSpPr txBox="1"/>
          <p:nvPr/>
        </p:nvSpPr>
        <p:spPr>
          <a:xfrm>
            <a:off x="7278397" y="5216367"/>
            <a:ext cx="4329112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Sustained Speed is intended to be the speed a ship can achieve in real world conditions by specifying the power at ideal conditions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750DD15-2223-4EEF-A0A1-C723242B3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05"/>
    </mc:Choice>
    <mc:Fallback>
      <p:transition spd="slow" advTm="9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B24B-1B57-4192-8FFD-DDE385CC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Endurance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056DA-6EE3-400A-9956-33891E6FA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" y="1405890"/>
            <a:ext cx="6214111" cy="47710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Mechanical Drive</a:t>
            </a:r>
          </a:p>
          <a:p>
            <a:pPr lvl="1"/>
            <a:r>
              <a:rPr lang="en-US" dirty="0"/>
              <a:t>Typically best for “Surge To Theater”</a:t>
            </a:r>
          </a:p>
          <a:p>
            <a:pPr lvl="1"/>
            <a:r>
              <a:rPr lang="en-US" dirty="0"/>
              <a:t>Good for “Economic Transit”</a:t>
            </a:r>
          </a:p>
          <a:p>
            <a:pPr lvl="1"/>
            <a:r>
              <a:rPr lang="en-US" dirty="0"/>
              <a:t>Typically worst for “Operational Presence”</a:t>
            </a:r>
          </a:p>
          <a:p>
            <a:r>
              <a:rPr lang="en-US" dirty="0"/>
              <a:t>IPS / IPES</a:t>
            </a:r>
          </a:p>
          <a:p>
            <a:pPr lvl="1"/>
            <a:r>
              <a:rPr lang="en-US" dirty="0"/>
              <a:t>Typically best for “Operational Presence”</a:t>
            </a:r>
          </a:p>
          <a:p>
            <a:pPr lvl="1"/>
            <a:r>
              <a:rPr lang="en-US" dirty="0"/>
              <a:t>Good for “Economic Transit”</a:t>
            </a:r>
          </a:p>
          <a:p>
            <a:pPr lvl="1"/>
            <a:r>
              <a:rPr lang="en-US" dirty="0"/>
              <a:t>Typically worst for “Surge to Theater”</a:t>
            </a:r>
          </a:p>
          <a:p>
            <a:r>
              <a:rPr lang="en-US" dirty="0"/>
              <a:t>Hybrid Drive</a:t>
            </a:r>
          </a:p>
          <a:p>
            <a:pPr lvl="1"/>
            <a:r>
              <a:rPr lang="en-US" dirty="0"/>
              <a:t>Good for “Operational Presence” </a:t>
            </a:r>
          </a:p>
          <a:p>
            <a:pPr lvl="1"/>
            <a:r>
              <a:rPr lang="en-US" dirty="0"/>
              <a:t>if of sufficient capability good for “Economical Transit”</a:t>
            </a:r>
          </a:p>
          <a:p>
            <a:r>
              <a:rPr lang="en-US" dirty="0"/>
              <a:t>Hybrid Drive with PDSS</a:t>
            </a:r>
          </a:p>
          <a:p>
            <a:pPr lvl="1"/>
            <a:r>
              <a:rPr lang="en-US" dirty="0"/>
              <a:t>Typically somewhat better than Hybrid Drive</a:t>
            </a:r>
          </a:p>
          <a:p>
            <a:pPr lvl="1"/>
            <a:r>
              <a:rPr lang="en-US" dirty="0"/>
              <a:t>Can reduce fuel consumption to improve fuel usage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2FDA0-BC41-43DB-853A-D68AC28B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B50BD-A6E4-48A6-AE8C-2EE4B012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F160-691D-4AFA-B84F-C0AD57F9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92FDF5-5018-4AC9-B1B2-3FC5C8198E15}"/>
              </a:ext>
            </a:extLst>
          </p:cNvPr>
          <p:cNvGrpSpPr/>
          <p:nvPr/>
        </p:nvGrpSpPr>
        <p:grpSpPr>
          <a:xfrm>
            <a:off x="6477000" y="921067"/>
            <a:ext cx="5715000" cy="3800475"/>
            <a:chOff x="6477000" y="1319212"/>
            <a:chExt cx="5715000" cy="3800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FD584E-705E-4809-BC14-F9ADADBC1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000" y="1319212"/>
              <a:ext cx="5715000" cy="38004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F2F493-2811-4B04-B3E9-1DF6FE34E4E9}"/>
                </a:ext>
              </a:extLst>
            </p:cNvPr>
            <p:cNvSpPr txBox="1"/>
            <p:nvPr/>
          </p:nvSpPr>
          <p:spPr>
            <a:xfrm>
              <a:off x="6983523" y="1444467"/>
              <a:ext cx="5208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200119-N-CU072-1014  U.S. Navy photo by Mass Communication Specialist 3rd Class Sean Lynch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08DCC0C-14C1-4DCE-A54D-A15D02812328}"/>
              </a:ext>
            </a:extLst>
          </p:cNvPr>
          <p:cNvSpPr txBox="1"/>
          <p:nvPr/>
        </p:nvSpPr>
        <p:spPr>
          <a:xfrm>
            <a:off x="7546946" y="4786690"/>
            <a:ext cx="4081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Endurance Metrics (DPC 200-1)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Surge to theater distance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Economical transit distance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Operational presence time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45AAD-CCA5-4DBA-91F6-2B45D27CAC1B}"/>
              </a:ext>
            </a:extLst>
          </p:cNvPr>
          <p:cNvSpPr txBox="1"/>
          <p:nvPr/>
        </p:nvSpPr>
        <p:spPr>
          <a:xfrm>
            <a:off x="399208" y="5936933"/>
            <a:ext cx="6919138" cy="461665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Endurance Requirements determine size of Fuel Tanks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54E265B-0A07-4BBA-B0D4-50655D387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0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29"/>
    </mc:Choice>
    <mc:Fallback>
      <p:transition spd="slow" advTm="12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4B04-1DCF-4019-BA44-7D6DFF38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‘Compromised Mobility’ Speed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B9626-195F-4AEB-BB99-13451423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820B6-5690-40A8-9522-2DCE8F25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0D6BF-276C-43A5-8625-190664FF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12</a:t>
            </a:fld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4F13EA5-D47C-4229-B65A-7ACD83484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1616074"/>
            <a:ext cx="6555073" cy="46935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below about 14 knots</a:t>
            </a:r>
          </a:p>
          <a:p>
            <a:pPr lvl="1"/>
            <a:r>
              <a:rPr lang="en-US" dirty="0"/>
              <a:t>Forward Retractable Pod may be feasible</a:t>
            </a:r>
          </a:p>
          <a:p>
            <a:pPr lvl="1"/>
            <a:r>
              <a:rPr lang="en-US" dirty="0"/>
              <a:t>Reduced need for main propulsion separation</a:t>
            </a:r>
          </a:p>
          <a:p>
            <a:r>
              <a:rPr lang="en-US" dirty="0"/>
              <a:t>If above about 14 knots</a:t>
            </a:r>
          </a:p>
          <a:p>
            <a:pPr lvl="1"/>
            <a:r>
              <a:rPr lang="en-US" dirty="0"/>
              <a:t>Main propulsion must be longitudinally separated and shafts protected</a:t>
            </a:r>
          </a:p>
          <a:p>
            <a:r>
              <a:rPr lang="en-US" dirty="0"/>
              <a:t>Mechanical Drive</a:t>
            </a:r>
          </a:p>
          <a:p>
            <a:pPr lvl="1"/>
            <a:r>
              <a:rPr lang="en-US" dirty="0"/>
              <a:t>50% power (~80% of maximum speed)</a:t>
            </a:r>
          </a:p>
          <a:p>
            <a:r>
              <a:rPr lang="en-US" dirty="0"/>
              <a:t>IPS / IPES</a:t>
            </a:r>
          </a:p>
          <a:p>
            <a:pPr lvl="1"/>
            <a:r>
              <a:rPr lang="en-US" dirty="0"/>
              <a:t>Greater machinery arrangement flexibility</a:t>
            </a:r>
          </a:p>
          <a:p>
            <a:r>
              <a:rPr lang="en-US" dirty="0"/>
              <a:t>Hybrid Drive &amp; Hybrid Drive with PDSS</a:t>
            </a:r>
          </a:p>
          <a:p>
            <a:pPr lvl="1"/>
            <a:r>
              <a:rPr lang="en-US" dirty="0"/>
              <a:t>Impact about the same as for Mechanical Drive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54559-4D4D-4F14-875A-1FD89FA0E116}"/>
              </a:ext>
            </a:extLst>
          </p:cNvPr>
          <p:cNvSpPr txBox="1"/>
          <p:nvPr/>
        </p:nvSpPr>
        <p:spPr>
          <a:xfrm>
            <a:off x="9982200" y="1690688"/>
            <a:ext cx="2212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Shifter3 on https://www.rcgroups.com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A3C81DF-BD1C-4D7A-A4CF-E2F0D03CC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079" y="462421"/>
            <a:ext cx="4064241" cy="4693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D6861C-F076-4700-B78A-836950511C37}"/>
              </a:ext>
            </a:extLst>
          </p:cNvPr>
          <p:cNvSpPr txBox="1"/>
          <p:nvPr/>
        </p:nvSpPr>
        <p:spPr>
          <a:xfrm>
            <a:off x="7698074" y="5142310"/>
            <a:ext cx="4316246" cy="92333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The degree to which mobility (propulsion) is</a:t>
            </a:r>
          </a:p>
          <a:p>
            <a:r>
              <a:rPr lang="en-US" dirty="0"/>
              <a:t>allowed to degrade following exposure to a</a:t>
            </a:r>
          </a:p>
          <a:p>
            <a:r>
              <a:rPr lang="en-US" dirty="0"/>
              <a:t>threat (either weapons effect or accident)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E81755-8D9C-4BC0-932A-BF7F12E49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28"/>
    </mc:Choice>
    <mc:Fallback>
      <p:transition spd="slow" advTm="8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DAEB-2236-4139-9B9C-C31C4C76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Survivability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82778-37F2-47E8-91C4-41A71DAAF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925"/>
            <a:ext cx="6677025" cy="46180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Mechanical Drive</a:t>
            </a:r>
          </a:p>
          <a:p>
            <a:pPr lvl="1"/>
            <a:r>
              <a:rPr lang="en-US" dirty="0"/>
              <a:t>Electrical Power Generation Plant can power all Mission Critical Equipment with at least 1 generator out of service.</a:t>
            </a:r>
          </a:p>
          <a:p>
            <a:r>
              <a:rPr lang="en-US" dirty="0"/>
              <a:t>IPS / IPES</a:t>
            </a:r>
          </a:p>
          <a:p>
            <a:pPr lvl="1"/>
            <a:r>
              <a:rPr lang="en-US" dirty="0"/>
              <a:t>Best ability to have sufficient power to Mission Critical Equipment</a:t>
            </a:r>
          </a:p>
          <a:p>
            <a:r>
              <a:rPr lang="en-US" dirty="0"/>
              <a:t>Hybrid Drive</a:t>
            </a:r>
          </a:p>
          <a:p>
            <a:pPr lvl="1"/>
            <a:r>
              <a:rPr lang="en-US" dirty="0"/>
              <a:t>About the same as for Mechanical Drive</a:t>
            </a:r>
          </a:p>
          <a:p>
            <a:pPr lvl="1"/>
            <a:r>
              <a:rPr lang="en-US" dirty="0"/>
              <a:t>Use of pods may improve survivability</a:t>
            </a:r>
          </a:p>
          <a:p>
            <a:r>
              <a:rPr lang="en-US" dirty="0"/>
              <a:t>Hybrid Drive with PDSS</a:t>
            </a:r>
          </a:p>
          <a:p>
            <a:pPr lvl="1"/>
            <a:r>
              <a:rPr lang="en-US" dirty="0"/>
              <a:t>PDSS  may improve post-damage power generation capability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42534-B9FB-44D3-BCC3-21F28AAB2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9329A-118C-437D-9C20-23F164A9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F1496-0D0E-4B16-B265-A529492E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385D9-663C-41C3-B8D8-71EC6DFA1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402" y="1558925"/>
            <a:ext cx="4715598" cy="3138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ECC0D-5DEF-4A01-B1F3-F3C04CA1CAD4}"/>
              </a:ext>
            </a:extLst>
          </p:cNvPr>
          <p:cNvSpPr txBox="1"/>
          <p:nvPr/>
        </p:nvSpPr>
        <p:spPr>
          <a:xfrm>
            <a:off x="11062926" y="1702514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U.S. Navy Photo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FE1EC01-E20A-4D6F-A078-2058CED5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5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03"/>
    </mc:Choice>
    <mc:Fallback>
      <p:transition spd="slow" advTm="43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C431-08DE-45FB-9329-6D54F8B23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Low Observable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4D740-4CED-4D5E-B7F1-55FD6CB6D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Mechanical Drive</a:t>
            </a:r>
          </a:p>
          <a:p>
            <a:pPr lvl="1"/>
            <a:r>
              <a:rPr lang="en-US" dirty="0"/>
              <a:t>Not many opportunities to minimize IR or acoustic signatures</a:t>
            </a:r>
          </a:p>
          <a:p>
            <a:r>
              <a:rPr lang="en-US" dirty="0"/>
              <a:t>IPS / IPES</a:t>
            </a:r>
          </a:p>
          <a:p>
            <a:pPr lvl="1"/>
            <a:r>
              <a:rPr lang="en-US" dirty="0"/>
              <a:t>Likely has a lower IR signature than Mechanical Drive</a:t>
            </a:r>
          </a:p>
          <a:p>
            <a:pPr lvl="1"/>
            <a:r>
              <a:rPr lang="en-US" dirty="0"/>
              <a:t>Acoustic signature can be better</a:t>
            </a:r>
          </a:p>
          <a:p>
            <a:pPr lvl="1"/>
            <a:r>
              <a:rPr lang="en-US" dirty="0"/>
              <a:t>Option to run on Energy Storage alone</a:t>
            </a:r>
          </a:p>
          <a:p>
            <a:r>
              <a:rPr lang="en-US" dirty="0"/>
              <a:t>Hybrid Drive </a:t>
            </a:r>
          </a:p>
          <a:p>
            <a:pPr lvl="1"/>
            <a:r>
              <a:rPr lang="en-US" dirty="0"/>
              <a:t>Likely better than Mechanical Drive</a:t>
            </a:r>
          </a:p>
          <a:p>
            <a:r>
              <a:rPr lang="en-US" dirty="0"/>
              <a:t>Hybrid Drive with PDSS</a:t>
            </a:r>
          </a:p>
          <a:p>
            <a:pPr lvl="1"/>
            <a:r>
              <a:rPr lang="en-US" dirty="0"/>
              <a:t>Likely better than Hybrid Drive without PDSS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6AC2-6649-4713-AAEB-5885446D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75818-84D2-45C0-8163-69C58454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6485-DC4E-4833-84BF-FFBF1B0E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70E5E-065E-45D1-ACE6-859C2ABA4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884" y="1542256"/>
            <a:ext cx="5116116" cy="3410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2AD581-79CB-4932-BEEB-B1FDB23DA283}"/>
              </a:ext>
            </a:extLst>
          </p:cNvPr>
          <p:cNvSpPr txBox="1"/>
          <p:nvPr/>
        </p:nvSpPr>
        <p:spPr>
          <a:xfrm>
            <a:off x="8240091" y="4953000"/>
            <a:ext cx="3970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https://www.publicdomainpictures.net/en/view-image.php?image=33238&amp;picture=ocean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95243D9-7BAC-4DDB-B17B-D1937B4B1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3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88"/>
    </mc:Choice>
    <mc:Fallback>
      <p:transition spd="slow" advTm="7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49C36-DA4D-4F1D-98F1-AAC98419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Operating and Support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10E1B-169E-4491-B657-FF27FE79C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145"/>
            <a:ext cx="6467475" cy="4351338"/>
          </a:xfrm>
        </p:spPr>
        <p:txBody>
          <a:bodyPr/>
          <a:lstStyle/>
          <a:p>
            <a:r>
              <a:rPr lang="en-US" dirty="0"/>
              <a:t>Mechanical Drive</a:t>
            </a:r>
          </a:p>
          <a:p>
            <a:pPr lvl="1"/>
            <a:r>
              <a:rPr lang="en-US" dirty="0"/>
              <a:t>Usually operates with more prime movers online that are lightly loaded</a:t>
            </a:r>
          </a:p>
          <a:p>
            <a:r>
              <a:rPr lang="en-US" dirty="0"/>
              <a:t>IPS / IPES</a:t>
            </a:r>
          </a:p>
          <a:p>
            <a:pPr lvl="1"/>
            <a:r>
              <a:rPr lang="en-US" dirty="0"/>
              <a:t>Fewer prime movers online that operate more optimally loaded</a:t>
            </a:r>
          </a:p>
          <a:p>
            <a:r>
              <a:rPr lang="en-US" dirty="0"/>
              <a:t>Hybrid Drive</a:t>
            </a:r>
          </a:p>
          <a:p>
            <a:pPr lvl="1"/>
            <a:r>
              <a:rPr lang="en-US" dirty="0"/>
              <a:t>Better than Mechanical Drive</a:t>
            </a:r>
          </a:p>
          <a:p>
            <a:r>
              <a:rPr lang="en-US" dirty="0"/>
              <a:t>Hybrid Drive with PDSS</a:t>
            </a:r>
          </a:p>
          <a:p>
            <a:pPr lvl="1"/>
            <a:r>
              <a:rPr lang="en-US" dirty="0"/>
              <a:t>Better than Hybrid Drive without PDSS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54A83-16A7-4C8E-917A-1587A438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BC48B-2A81-4A6B-B1F5-FF6337DE6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6AA0B-55AF-43B2-8F42-043E7706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075" y="5267658"/>
            <a:ext cx="2743200" cy="365125"/>
          </a:xfrm>
        </p:spPr>
        <p:txBody>
          <a:bodyPr/>
          <a:lstStyle/>
          <a:p>
            <a:pPr algn="l"/>
            <a:r>
              <a:rPr lang="en-US" dirty="0"/>
              <a:t>https://www.eia.gov/outlooks/aeo/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406A4-ACEC-4BD9-8459-D3FA7BE4B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0" y="1254124"/>
            <a:ext cx="4619175" cy="4013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CA3B65-FFF5-4F8C-ABF5-89477AC1FBD8}"/>
              </a:ext>
            </a:extLst>
          </p:cNvPr>
          <p:cNvSpPr txBox="1"/>
          <p:nvPr/>
        </p:nvSpPr>
        <p:spPr>
          <a:xfrm>
            <a:off x="2872585" y="5774671"/>
            <a:ext cx="6446829" cy="461665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Prime Mover maintenance tied to operating hours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EB479D2-6C5E-446A-841F-1609DE860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6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58"/>
    </mc:Choice>
    <mc:Fallback>
      <p:transition spd="slow" advTm="5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495F5-AC0A-42A6-80FC-0BE2B1198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Technical Maturity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7BF9B-0B61-4AD7-AD84-C96DD6A23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1543050"/>
            <a:ext cx="5962650" cy="46339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Development and Integration Engineering required for all power and propulsion systems.</a:t>
            </a:r>
          </a:p>
          <a:p>
            <a:r>
              <a:rPr lang="en-US" dirty="0"/>
              <a:t>Common Risks</a:t>
            </a:r>
          </a:p>
          <a:p>
            <a:pPr lvl="1"/>
            <a:r>
              <a:rPr lang="en-US" dirty="0"/>
              <a:t>Design and implementation of control systems.</a:t>
            </a:r>
          </a:p>
          <a:p>
            <a:pPr lvl="1"/>
            <a:r>
              <a:rPr lang="en-US" dirty="0"/>
              <a:t>Maintaining power quality on the power bus in the presence of modern loads</a:t>
            </a:r>
          </a:p>
          <a:p>
            <a:pPr lvl="1"/>
            <a:r>
              <a:rPr lang="en-US" dirty="0"/>
              <a:t>Supporting pulsed loads</a:t>
            </a:r>
          </a:p>
          <a:p>
            <a:pPr lvl="1"/>
            <a:r>
              <a:rPr lang="en-US" dirty="0"/>
              <a:t>Integrating energy storage</a:t>
            </a:r>
          </a:p>
          <a:p>
            <a:pPr lvl="1"/>
            <a:r>
              <a:rPr lang="en-US" dirty="0"/>
              <a:t>Survivability of twin shafts</a:t>
            </a:r>
          </a:p>
          <a:p>
            <a:pPr lvl="1"/>
            <a:r>
              <a:rPr lang="en-US" dirty="0"/>
              <a:t>Controlling common mode currents due to proliferation of power electronics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929C-3FCD-4655-8F00-E7960A56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02360-745B-4F3E-8584-D7057762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C36FE-D543-48D7-BB3C-A3C0B5AB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25DD0-3B5A-41FF-9341-8D81DDFE3E3C}"/>
              </a:ext>
            </a:extLst>
          </p:cNvPr>
          <p:cNvSpPr txBox="1"/>
          <p:nvPr/>
        </p:nvSpPr>
        <p:spPr>
          <a:xfrm>
            <a:off x="6576826" y="2666109"/>
            <a:ext cx="51341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Specific</a:t>
            </a:r>
            <a:r>
              <a:rPr lang="en-US" sz="3200" dirty="0"/>
              <a:t> Risks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Pods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Contra-rotation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PDSS – Integration with fault DLI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IPES with MVDC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Fault DLI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Switchgear and Cabling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Equipment Specifications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Bus stability via controls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1867-73C6-45FE-B266-ECE52B616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0"/>
            <a:ext cx="4005262" cy="27369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4161E2-A765-47FA-9F4F-C8F6AFDC7529}"/>
              </a:ext>
            </a:extLst>
          </p:cNvPr>
          <p:cNvSpPr txBox="1"/>
          <p:nvPr/>
        </p:nvSpPr>
        <p:spPr>
          <a:xfrm>
            <a:off x="10354963" y="2780018"/>
            <a:ext cx="18036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101210-N-0000X-001, U. S. Navy Photo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478C948-F5AA-4794-9C40-BF1D4FB4C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2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53"/>
    </mc:Choice>
    <mc:Fallback>
      <p:transition spd="slow" advTm="9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07C8-6665-4F54-AA57-0FB19805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Recommended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AB6B1-CEAF-450E-951E-377F04E2A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912"/>
            <a:ext cx="5976938" cy="4770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Survivability of twin shafts when subjected to damage from modern torpedoes.</a:t>
            </a:r>
          </a:p>
          <a:p>
            <a:r>
              <a:rPr lang="en-US" dirty="0"/>
              <a:t>Value of operating without any prime movers online for limited periods of time.</a:t>
            </a:r>
          </a:p>
          <a:p>
            <a:r>
              <a:rPr lang="en-US" dirty="0"/>
              <a:t>Modifications to commercial pods needed to meet naval surface ship requirements.</a:t>
            </a:r>
          </a:p>
          <a:p>
            <a:r>
              <a:rPr lang="en-US" dirty="0"/>
              <a:t>Viability of using forward propulsors for low speed operations where signatures are important.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A487F-68FE-4354-B4FE-0DB52B5E3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CEB34-8895-451F-BB3E-8F15377A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861A4-1BC4-4BE2-B588-493790BD1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C366FD-CA36-43FA-96C2-EE1E2BF97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138" y="1363121"/>
            <a:ext cx="5314949" cy="3525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DD9003-A0C8-4B38-9213-DA77FD426E0B}"/>
              </a:ext>
            </a:extLst>
          </p:cNvPr>
          <p:cNvSpPr txBox="1"/>
          <p:nvPr/>
        </p:nvSpPr>
        <p:spPr>
          <a:xfrm>
            <a:off x="6911438" y="5000625"/>
            <a:ext cx="4346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080816-N-6031Q-001, U.S. Navy photo by Mass Communication Specialist 3rd Class David R. Quillen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32EA9F4-474A-47E3-A0F0-50E5EAD5E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04"/>
    </mc:Choice>
    <mc:Fallback>
      <p:transition spd="slow" advTm="10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AE91-891F-4E02-9073-4CE13396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Factors that favor IPS/IPES over Mechanical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935FE-3467-494F-BADC-080364168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0"/>
            <a:ext cx="6234113" cy="46910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Minimizing operating and support costs is important</a:t>
            </a:r>
          </a:p>
          <a:p>
            <a:r>
              <a:rPr lang="en-US" dirty="0"/>
              <a:t>The maximum margined ship service power load with SLA is large (&gt; ~10 MW) and/or includes large pulse loads</a:t>
            </a:r>
          </a:p>
          <a:p>
            <a:r>
              <a:rPr lang="en-US" dirty="0"/>
              <a:t>Maximizing on-station time is important</a:t>
            </a:r>
          </a:p>
          <a:p>
            <a:r>
              <a:rPr lang="en-US" dirty="0"/>
              <a:t>The ship has an operational profile similar to today’s surface combatants</a:t>
            </a:r>
          </a:p>
          <a:p>
            <a:r>
              <a:rPr lang="en-US" dirty="0"/>
              <a:t>One wants the option to trade ship speed for supporting future high power loads</a:t>
            </a:r>
          </a:p>
          <a:p>
            <a:r>
              <a:rPr lang="en-US" dirty="0"/>
              <a:t>One wants to preserve the option to install multiple high power loads</a:t>
            </a:r>
          </a:p>
          <a:p>
            <a:r>
              <a:rPr lang="en-US" dirty="0"/>
              <a:t>Controlling the IR signature and/or acoustic signature is important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D684C-4123-4306-A196-2EB85CFF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813E-14C2-43EC-A42B-FA554225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42DEF-79EF-4B8F-86C6-7646E922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C0E444-39C6-47D9-9DD0-848AB05EC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195" y="1690687"/>
            <a:ext cx="5307806" cy="3538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16E118-7B8D-4CA1-B583-0F030950DA7B}"/>
              </a:ext>
            </a:extLst>
          </p:cNvPr>
          <p:cNvSpPr txBox="1"/>
          <p:nvPr/>
        </p:nvSpPr>
        <p:spPr>
          <a:xfrm>
            <a:off x="10665620" y="5229224"/>
            <a:ext cx="15263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160421-N-YE579-005, U.S. Navy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7DA4F9-D120-48A5-8159-354BE2C5B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9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91"/>
    </mc:Choice>
    <mc:Fallback>
      <p:transition spd="slow" advTm="95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3741C-AE16-4DA5-874D-8283EF73D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Factors that favor Mechanical Drive / Hybrid Drive over IPS/IPES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21627-4B3D-4149-A8E7-8666BC987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2191" cy="42322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maximum margined ship service power load with SLA is small (&lt; ~ 8 MW) and does not include large pulse loads</a:t>
            </a:r>
          </a:p>
          <a:p>
            <a:r>
              <a:rPr lang="en-US" dirty="0"/>
              <a:t>The ship has an operational profile that emphasizes high speed operation</a:t>
            </a:r>
          </a:p>
          <a:p>
            <a:r>
              <a:rPr lang="en-US" dirty="0"/>
              <a:t>One doesn’t expect to install multiple newer higher power sensors and electric weapons over the ship’s service life. Growth will be limited to the specified SLA</a:t>
            </a:r>
          </a:p>
          <a:p>
            <a:r>
              <a:rPr lang="en-US" dirty="0"/>
              <a:t>IR and acoustic signatures are of lesser importance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1F1AE-9BD7-4521-AAF2-C3207AC6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25D72-D67D-4DAE-9BD1-DBD1B63F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4E947-FD0D-431B-B951-A8277606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415964-8A97-49CB-9B17-4673CB833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391" y="1646238"/>
            <a:ext cx="4901609" cy="3499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A01EDB-DF38-417F-9543-7276DF3A158B}"/>
              </a:ext>
            </a:extLst>
          </p:cNvPr>
          <p:cNvSpPr txBox="1"/>
          <p:nvPr/>
        </p:nvSpPr>
        <p:spPr>
          <a:xfrm>
            <a:off x="7886914" y="5145645"/>
            <a:ext cx="4190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200128-N-AT530-1919, U.S. Navy photo by Mass Communication Specialist 2nd Class Chris </a:t>
            </a:r>
            <a:r>
              <a:rPr lang="en-US" sz="800" dirty="0" err="1"/>
              <a:t>Roys</a:t>
            </a:r>
            <a:r>
              <a:rPr lang="en-US" sz="800" dirty="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B74EDE2-D69F-4C80-BA6E-71164DD29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66"/>
    </mc:Choice>
    <mc:Fallback>
      <p:transition spd="slow" advTm="5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Setting the Scene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854345" y="1295400"/>
            <a:ext cx="8249113" cy="2870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“In FY2030, the DON plans to start building an affordable follow-on, multi-mission, mid-sized future surface combatant to replace the Flight IIA DDG 51s that will begin reaching their ESLs [Estimated Service Life] in FY2040.”</a:t>
            </a:r>
          </a:p>
          <a:p>
            <a:pPr marL="914400" lvl="2" indent="0">
              <a:buNone/>
            </a:pPr>
            <a:r>
              <a:rPr lang="en-US" sz="1400" i="1" dirty="0"/>
              <a:t>Report to Congress on the Annual Long-Range Plan for Construction of Naval Vessels for FY2015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033670"/>
            <a:ext cx="4074678" cy="2263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1382" y="3132139"/>
            <a:ext cx="4174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Big differences from DDG 51: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High-energy weapons and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Flexibility for affordable capability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794589" y="5440463"/>
            <a:ext cx="393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CAPT Robert Lang, USN (Ret), from site</a:t>
            </a:r>
          </a:p>
          <a:p>
            <a:r>
              <a:rPr lang="en-US" sz="800" dirty="0"/>
              <a:t>http://www.public.navy.mil/surfor/swmag/Pages/2014-SNA-Photo-Contest-Winners.aspx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0B21-0373-4B27-9CF5-4D0E45312580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7AFC99-08C0-4B13-9E72-4C6586A8DA98}"/>
              </a:ext>
            </a:extLst>
          </p:cNvPr>
          <p:cNvSpPr txBox="1"/>
          <p:nvPr/>
        </p:nvSpPr>
        <p:spPr>
          <a:xfrm>
            <a:off x="2719114" y="5911730"/>
            <a:ext cx="6753772" cy="461665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Getting the Requirements right is critically important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48C5049-D8FF-4744-A8C3-B0C08C425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6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93"/>
    </mc:Choice>
    <mc:Fallback>
      <p:transition spd="slow" advTm="4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4EF7-BBBA-4FF0-9509-843E748F5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60845-45AE-40F3-92C0-26A6CFD7C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75322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Independent of the final choice of power and propulsion architecture, the following will likely be part of the solution:</a:t>
            </a:r>
          </a:p>
          <a:p>
            <a:pPr lvl="1"/>
            <a:r>
              <a:rPr lang="en-US" dirty="0"/>
              <a:t>Advanced Controls</a:t>
            </a:r>
          </a:p>
          <a:p>
            <a:pPr lvl="1"/>
            <a:r>
              <a:rPr lang="en-US" dirty="0"/>
              <a:t>Power Electronics</a:t>
            </a:r>
          </a:p>
          <a:p>
            <a:pPr lvl="1"/>
            <a:r>
              <a:rPr lang="en-US" dirty="0"/>
              <a:t>Energy Storage</a:t>
            </a:r>
          </a:p>
          <a:p>
            <a:r>
              <a:rPr lang="en-US" dirty="0"/>
              <a:t>Successful integration of future power and propulsion systems require</a:t>
            </a:r>
          </a:p>
          <a:p>
            <a:pPr lvl="1"/>
            <a:r>
              <a:rPr lang="en-US" dirty="0"/>
              <a:t>Robust Digital Engineering environment</a:t>
            </a:r>
          </a:p>
          <a:p>
            <a:pPr lvl="1"/>
            <a:r>
              <a:rPr lang="en-US" dirty="0"/>
              <a:t>Power Hardware in the Loop and Control Hardware in the Loop simulation</a:t>
            </a:r>
          </a:p>
          <a:p>
            <a:pPr lvl="1"/>
            <a:r>
              <a:rPr lang="en-US" dirty="0"/>
              <a:t>Integrated test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C7C9D-DA9C-4626-AD8E-8BF12129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1D64F-7044-42D6-BA25-52D977D7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98375-4AE5-4035-ACD3-5DDAA6E1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328BC-994D-42B0-9574-C56014EED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332" y="1602703"/>
            <a:ext cx="4461668" cy="3350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1F545-BAE8-4042-8169-909C62E018D0}"/>
              </a:ext>
            </a:extLst>
          </p:cNvPr>
          <p:cNvSpPr txBox="1"/>
          <p:nvPr/>
        </p:nvSpPr>
        <p:spPr>
          <a:xfrm>
            <a:off x="11066066" y="5009076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U.S. Navy Photo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B4A5C67-4A22-4404-AD8D-629758E80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2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19"/>
    </mc:Choice>
    <mc:Fallback>
      <p:transition spd="slow" advTm="6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D7FC-C1D6-4C6C-8132-29E899C1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Power and Propulsion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53B8-E748-4339-B267-509AB074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7750" cy="4351338"/>
          </a:xfrm>
        </p:spPr>
        <p:txBody>
          <a:bodyPr/>
          <a:lstStyle/>
          <a:p>
            <a:r>
              <a:rPr lang="en-US" dirty="0"/>
              <a:t>Mechanical Drive</a:t>
            </a:r>
          </a:p>
          <a:p>
            <a:r>
              <a:rPr lang="en-US" dirty="0"/>
              <a:t>Integrated Power (and Energy) Systems (IPS / IPES)</a:t>
            </a:r>
          </a:p>
          <a:p>
            <a:r>
              <a:rPr lang="en-US" dirty="0"/>
              <a:t>Hybrid Drive</a:t>
            </a:r>
          </a:p>
          <a:p>
            <a:r>
              <a:rPr lang="en-US" dirty="0"/>
              <a:t>Hybrid Drive with Propulsion Derived Ship Service Power (PDSS)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7AFC8-EB4A-491B-831F-6B1FC3636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8E294-5AA6-45D6-81AE-5339989A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57677-8958-4B61-B15C-C00B5C60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206D9-55EB-4543-B653-68E085C27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481" y="1366591"/>
            <a:ext cx="5801401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9F0B99-385D-421C-B4B2-2EFF25740EA6}"/>
              </a:ext>
            </a:extLst>
          </p:cNvPr>
          <p:cNvSpPr txBox="1"/>
          <p:nvPr/>
        </p:nvSpPr>
        <p:spPr>
          <a:xfrm>
            <a:off x="1296211" y="5842051"/>
            <a:ext cx="9230540" cy="461665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Power and Propulsion Architectures have 1</a:t>
            </a:r>
            <a:r>
              <a:rPr lang="en-US" sz="2400" baseline="30000" dirty="0"/>
              <a:t>st</a:t>
            </a:r>
            <a:r>
              <a:rPr lang="en-US" sz="2400" dirty="0"/>
              <a:t> order impact on ship design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2748294-4052-4A95-9B23-DDD011417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20"/>
    </mc:Choice>
    <mc:Fallback>
      <p:transition spd="slow" advTm="3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C338-2E01-436C-99F3-1A99AE4B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Mechanical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8057-F087-4416-B4CD-BDBEABB37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320"/>
            <a:ext cx="6305550" cy="47596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Propulsion Prime Movers and drive train sized for sustained speed.</a:t>
            </a:r>
          </a:p>
          <a:p>
            <a:pPr lvl="1"/>
            <a:r>
              <a:rPr lang="en-US" dirty="0"/>
              <a:t>Achieve Sustained Speed at 80% of rated power in calm water, clean bottom, etc.</a:t>
            </a:r>
          </a:p>
          <a:p>
            <a:pPr lvl="1"/>
            <a:r>
              <a:rPr lang="en-US" dirty="0"/>
              <a:t>Should be efficient at endurance conditions</a:t>
            </a:r>
          </a:p>
          <a:p>
            <a:r>
              <a:rPr lang="en-US" dirty="0"/>
              <a:t>Ship service sized for maximum margined ship service load with one of the largest rated generators offline</a:t>
            </a:r>
          </a:p>
          <a:p>
            <a:pPr lvl="1"/>
            <a:r>
              <a:rPr lang="en-US" dirty="0"/>
              <a:t>For systems with 3 generator sets, an increase in load of 1 kW requires 1.5 kW increase in generation capacity</a:t>
            </a:r>
          </a:p>
          <a:p>
            <a:r>
              <a:rPr lang="en-US" dirty="0"/>
              <a:t>Generally at least 3 prime movers online</a:t>
            </a:r>
          </a:p>
          <a:p>
            <a:pPr lvl="1"/>
            <a:r>
              <a:rPr lang="en-US" dirty="0"/>
              <a:t>One or more propulsion engines</a:t>
            </a:r>
          </a:p>
          <a:p>
            <a:pPr lvl="1"/>
            <a:r>
              <a:rPr lang="en-US" dirty="0"/>
              <a:t>Two or more ship service generators</a:t>
            </a:r>
          </a:p>
          <a:p>
            <a:pPr lvl="2"/>
            <a:r>
              <a:rPr lang="en-US" dirty="0"/>
              <a:t>Sufficient energy storage can reduce to one indefinitely or zero for short times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500A6-6BE5-460B-B76F-A43251DB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EC38E-9BA4-432F-B319-B8EE9945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B1F3A-4EE6-4B2A-A32C-51C9C7D5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51DF7-ABCF-4391-B596-0432772AA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30" t="1" b="-2629"/>
          <a:stretch/>
        </p:blipFill>
        <p:spPr>
          <a:xfrm>
            <a:off x="7810500" y="1027906"/>
            <a:ext cx="3371850" cy="2734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6BC8B-BEF8-41B5-A676-2E0C697D2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4" r="55967"/>
          <a:stretch/>
        </p:blipFill>
        <p:spPr>
          <a:xfrm>
            <a:off x="8305149" y="4001294"/>
            <a:ext cx="2743200" cy="259715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BB2BB0A-D366-4466-88CD-F5572B812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50"/>
    </mc:Choice>
    <mc:Fallback>
      <p:transition spd="slow" advTm="7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C998-8291-4790-85C1-BD01776A6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Integrated Power (and Energy) Systems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98BCE7-5CF3-4156-B598-60F3FE1405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648992" y="2432605"/>
            <a:ext cx="5066215" cy="258492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D95FD-ACDF-46F9-BD91-AE1019E18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08760"/>
            <a:ext cx="5642610" cy="47434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Propulsion Motors and drive train sized to achieve sustained speed</a:t>
            </a:r>
          </a:p>
          <a:p>
            <a:pPr lvl="1"/>
            <a:r>
              <a:rPr lang="en-US" dirty="0"/>
              <a:t>Should be efficient at endurance conditions</a:t>
            </a:r>
          </a:p>
          <a:p>
            <a:r>
              <a:rPr lang="en-US" dirty="0"/>
              <a:t>Power Generation sized for maximum propulsion power and maximum ship service power when at maximum propulsion power.</a:t>
            </a:r>
          </a:p>
          <a:p>
            <a:pPr lvl="1"/>
            <a:r>
              <a:rPr lang="en-US" dirty="0"/>
              <a:t>Must be able to achieve a lower speed with largest generator offline</a:t>
            </a:r>
          </a:p>
          <a:p>
            <a:pPr lvl="1"/>
            <a:r>
              <a:rPr lang="en-US" dirty="0"/>
              <a:t>Usually, an increase in load of 1 kW requires 1 kW increase in generation capacity.</a:t>
            </a:r>
          </a:p>
          <a:p>
            <a:r>
              <a:rPr lang="en-US" dirty="0"/>
              <a:t>Generally at least 2 prime movers online</a:t>
            </a:r>
          </a:p>
          <a:p>
            <a:pPr lvl="1"/>
            <a:r>
              <a:rPr lang="en-US" dirty="0"/>
              <a:t>Sufficient energy storage can reduce to one indefinitely or zero for short times</a:t>
            </a:r>
          </a:p>
          <a:p>
            <a:r>
              <a:rPr lang="en-US" dirty="0"/>
              <a:t>Integrated Power and Energy Systems (IPES)</a:t>
            </a:r>
          </a:p>
          <a:p>
            <a:pPr lvl="1"/>
            <a:r>
              <a:rPr lang="en-US" dirty="0"/>
              <a:t>Integrated Power System (IPS)</a:t>
            </a:r>
          </a:p>
          <a:p>
            <a:pPr lvl="1"/>
            <a:r>
              <a:rPr lang="en-US" dirty="0"/>
              <a:t>Energy Storage</a:t>
            </a:r>
          </a:p>
          <a:p>
            <a:pPr lvl="1"/>
            <a:r>
              <a:rPr lang="en-US" dirty="0"/>
              <a:t>Advanced Controls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D346D-F3B0-4652-A977-EB5F62AED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0874E-A36D-4D01-84F4-B8061919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E9130-ADA2-4055-9867-79DAF5DE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A835432-23AE-473B-AE2D-F4874767C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4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84"/>
    </mc:Choice>
    <mc:Fallback>
      <p:transition spd="slow" advTm="8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659CF-F1B1-4BD9-881E-4478CE86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Hybrid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E2687-36D7-437A-B231-20BA084A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910"/>
            <a:ext cx="7134225" cy="46110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Drive + Auxiliary Propulsion Unit</a:t>
            </a:r>
          </a:p>
          <a:p>
            <a:pPr lvl="1"/>
            <a:r>
              <a:rPr lang="en-US" dirty="0"/>
              <a:t>Auxiliary Propulsion unit typically electric motor with VFD</a:t>
            </a:r>
          </a:p>
          <a:p>
            <a:pPr lvl="2"/>
            <a:r>
              <a:rPr lang="en-US" dirty="0"/>
              <a:t>Integrated with reduction gear, or</a:t>
            </a:r>
          </a:p>
          <a:p>
            <a:pPr lvl="2"/>
            <a:r>
              <a:rPr lang="en-US" dirty="0"/>
              <a:t>Integrated with propulsion shaft</a:t>
            </a:r>
          </a:p>
          <a:p>
            <a:pPr lvl="2"/>
            <a:r>
              <a:rPr lang="en-US" dirty="0"/>
              <a:t>Pod augmenting traditional shaft</a:t>
            </a:r>
          </a:p>
          <a:p>
            <a:pPr lvl="1"/>
            <a:r>
              <a:rPr lang="en-US" dirty="0"/>
              <a:t>LHD 8 and LHA 6 classes</a:t>
            </a:r>
          </a:p>
          <a:p>
            <a:pPr lvl="1"/>
            <a:r>
              <a:rPr lang="en-US" dirty="0"/>
              <a:t>Allows N+1 generator to be used for propulsion</a:t>
            </a:r>
          </a:p>
          <a:p>
            <a:pPr lvl="1"/>
            <a:r>
              <a:rPr lang="en-US" dirty="0"/>
              <a:t>Improves fuel economy at low speed</a:t>
            </a:r>
          </a:p>
          <a:p>
            <a:r>
              <a:rPr lang="en-US" dirty="0"/>
              <a:t>‘OR’ Propulsion</a:t>
            </a:r>
          </a:p>
          <a:p>
            <a:pPr lvl="1"/>
            <a:r>
              <a:rPr lang="en-US" dirty="0"/>
              <a:t>Either Motor or Prime mover driving shaft, but not both at the same time.  </a:t>
            </a:r>
          </a:p>
          <a:p>
            <a:pPr lvl="1"/>
            <a:r>
              <a:rPr lang="en-US" dirty="0"/>
              <a:t>Simplifies motor and motor drive</a:t>
            </a:r>
          </a:p>
          <a:p>
            <a:pPr lvl="1"/>
            <a:r>
              <a:rPr lang="en-US" dirty="0"/>
              <a:t>Must be able to meet sustained speed without motor</a:t>
            </a:r>
          </a:p>
          <a:p>
            <a:r>
              <a:rPr lang="en-US" dirty="0"/>
              <a:t>‘AND’ Propulsion</a:t>
            </a:r>
          </a:p>
          <a:p>
            <a:pPr lvl="1"/>
            <a:r>
              <a:rPr lang="en-US" dirty="0"/>
              <a:t>Motor can augment prime mover to achieve sustained speed requirement</a:t>
            </a:r>
          </a:p>
          <a:p>
            <a:pPr lvl="1"/>
            <a:r>
              <a:rPr lang="en-US" dirty="0"/>
              <a:t>More complex motor and drive</a:t>
            </a:r>
          </a:p>
          <a:p>
            <a:pPr lvl="1"/>
            <a:r>
              <a:rPr lang="en-US" dirty="0"/>
              <a:t>Enables smaller prime mover for propulsion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172B8-E66C-4135-B424-813138C1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10FBB-B24E-4013-BEA3-103028C7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053B2-C521-432C-BF06-C669281A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9BBF5-9588-4D13-8A44-8C05408A8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134" r="12136" b="1"/>
          <a:stretch/>
        </p:blipFill>
        <p:spPr>
          <a:xfrm>
            <a:off x="8255134" y="892729"/>
            <a:ext cx="3805421" cy="273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F9829-E1BB-49DD-B220-EEB6686D6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971" y="3871436"/>
            <a:ext cx="3707314" cy="240563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7F82C22-9B1C-4CF6-A892-D13AC4782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58"/>
    </mc:Choice>
    <mc:Fallback>
      <p:transition spd="slow" advTm="9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2C30-25A1-4EE3-9B87-4B7D295A0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Hybrid Drive with PDSS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4CDBA9-F286-4F53-8FD9-E7581CBEC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25042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Variation of Hybrid Drive </a:t>
            </a:r>
          </a:p>
          <a:p>
            <a:r>
              <a:rPr lang="en-US" dirty="0"/>
              <a:t>Propulsion Derived Ship Service (PDSS)</a:t>
            </a:r>
          </a:p>
          <a:p>
            <a:pPr lvl="1"/>
            <a:r>
              <a:rPr lang="en-US" dirty="0"/>
              <a:t>Motor can act as a generator to enable mechanical drive prime mover to generate electricity</a:t>
            </a:r>
          </a:p>
          <a:p>
            <a:pPr lvl="1"/>
            <a:r>
              <a:rPr lang="en-US" dirty="0"/>
              <a:t>Usually uses power electronics to produce distribution voltages and frequencies.</a:t>
            </a:r>
          </a:p>
          <a:p>
            <a:r>
              <a:rPr lang="en-US" dirty="0"/>
              <a:t>Can replace ship service generator if power can be generated independent of shaft rpm.   </a:t>
            </a:r>
          </a:p>
          <a:p>
            <a:pPr lvl="1"/>
            <a:r>
              <a:rPr lang="en-US" dirty="0"/>
              <a:t>Controllable Reversible Propellers are an enabler</a:t>
            </a:r>
          </a:p>
          <a:p>
            <a:r>
              <a:rPr lang="en-US" dirty="0"/>
              <a:t>More complex fault detection, localization, and isolation system integration for </a:t>
            </a:r>
            <a:r>
              <a:rPr lang="en-US" dirty="0" err="1"/>
              <a:t>a.c</a:t>
            </a:r>
            <a:r>
              <a:rPr lang="en-US" dirty="0"/>
              <a:t>. systems.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FB5F4-A96C-48E1-8E9A-A146DF73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86B85-7E5D-470A-B5E2-78EAE657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F838-7086-4199-841F-BE1E0B54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98A9B3-EB09-4935-8B6E-C044E154A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134" r="12136" b="1"/>
          <a:stretch/>
        </p:blipFill>
        <p:spPr>
          <a:xfrm>
            <a:off x="8300854" y="1990725"/>
            <a:ext cx="3805421" cy="27307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D8B074-B999-4EBD-BCF9-D2311BF41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73"/>
    </mc:Choice>
    <mc:Fallback>
      <p:transition spd="slow" advTm="5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B309F9-7816-453C-B611-4B19EA4E1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850" y="1601403"/>
            <a:ext cx="3417077" cy="2272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2A01DC-0DBC-4CFE-ADB2-DD4DC684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65125"/>
            <a:ext cx="1195514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Key Requirements for naval power and propulsion systems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5AFD0-AD49-4615-94DB-82D6A4DE0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17" y="1912469"/>
            <a:ext cx="5838825" cy="4351338"/>
          </a:xfrm>
        </p:spPr>
        <p:txBody>
          <a:bodyPr/>
          <a:lstStyle/>
          <a:p>
            <a:r>
              <a:rPr lang="en-US" dirty="0"/>
              <a:t>Flexibility</a:t>
            </a:r>
          </a:p>
          <a:p>
            <a:r>
              <a:rPr lang="en-US" dirty="0"/>
              <a:t>Sustained Speed</a:t>
            </a:r>
          </a:p>
          <a:p>
            <a:r>
              <a:rPr lang="en-US" dirty="0"/>
              <a:t>Endurance</a:t>
            </a:r>
          </a:p>
          <a:p>
            <a:r>
              <a:rPr lang="en-US" dirty="0"/>
              <a:t>“Compromised Mobility” Speed</a:t>
            </a:r>
          </a:p>
          <a:p>
            <a:r>
              <a:rPr lang="en-US" dirty="0"/>
              <a:t>Survivability</a:t>
            </a:r>
          </a:p>
          <a:p>
            <a:r>
              <a:rPr lang="en-US" dirty="0"/>
              <a:t>Low Observable Mode</a:t>
            </a:r>
          </a:p>
          <a:p>
            <a:r>
              <a:rPr lang="en-US" dirty="0"/>
              <a:t>Operating and Support Costs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9323B-ECCD-4C5E-B115-49DD66248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B7BF4-6562-4B1B-A25D-7007DE45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671B4-560A-415A-8FDF-21DE525D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F872C1-8137-4244-A4A3-C42823649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851" y="3880843"/>
            <a:ext cx="3444240" cy="2290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47A962-D29D-4D3B-B137-DFED62355A90}"/>
              </a:ext>
            </a:extLst>
          </p:cNvPr>
          <p:cNvSpPr txBox="1"/>
          <p:nvPr/>
        </p:nvSpPr>
        <p:spPr>
          <a:xfrm>
            <a:off x="5737110" y="3883361"/>
            <a:ext cx="2747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161206-N-GB595-556 </a:t>
            </a:r>
          </a:p>
          <a:p>
            <a:r>
              <a:rPr lang="en-US" sz="800" dirty="0"/>
              <a:t>U.S. Navy photo by Petty Officer 1st Class Mathew J. </a:t>
            </a:r>
            <a:r>
              <a:rPr lang="en-US" sz="800" dirty="0" err="1"/>
              <a:t>Diendorf</a:t>
            </a:r>
            <a:endParaRPr lang="en-US" sz="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738F39-568B-44C5-8477-E917F9A7F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980" y="3996614"/>
            <a:ext cx="3032083" cy="2162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F21EE8-0FFC-49B9-A95B-E597E40A6AB6}"/>
              </a:ext>
            </a:extLst>
          </p:cNvPr>
          <p:cNvSpPr txBox="1"/>
          <p:nvPr/>
        </p:nvSpPr>
        <p:spPr>
          <a:xfrm>
            <a:off x="9139928" y="4023452"/>
            <a:ext cx="3182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200128-N-AT530-1052</a:t>
            </a:r>
          </a:p>
          <a:p>
            <a:r>
              <a:rPr lang="en-US" sz="800" dirty="0"/>
              <a:t>U.S. Navy photo by Mass Communication Specialist 2nd Class Chris </a:t>
            </a:r>
            <a:r>
              <a:rPr lang="en-US" sz="800" dirty="0" err="1"/>
              <a:t>Roys</a:t>
            </a:r>
            <a:endParaRPr lang="en-US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A322A-B6A4-4C2A-99F9-E2FCACA92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077" y="1571149"/>
            <a:ext cx="3697605" cy="2465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3501C5-FC71-4C41-8C1F-4E02C0CA7EC8}"/>
              </a:ext>
            </a:extLst>
          </p:cNvPr>
          <p:cNvSpPr txBox="1"/>
          <p:nvPr/>
        </p:nvSpPr>
        <p:spPr>
          <a:xfrm>
            <a:off x="5722850" y="1632302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200203-F-RN211-1061</a:t>
            </a:r>
          </a:p>
          <a:p>
            <a:r>
              <a:rPr lang="en-US" sz="800" dirty="0"/>
              <a:t>U.S. Air Force photo by Master Sgt. Ryan Crane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45FD4-7227-41A1-BEBA-312BE779BDF3}"/>
              </a:ext>
            </a:extLst>
          </p:cNvPr>
          <p:cNvSpPr txBox="1"/>
          <p:nvPr/>
        </p:nvSpPr>
        <p:spPr>
          <a:xfrm>
            <a:off x="8425909" y="1552749"/>
            <a:ext cx="2813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161025-N-UK306-017</a:t>
            </a:r>
          </a:p>
          <a:p>
            <a:r>
              <a:rPr lang="en-US" sz="800" dirty="0"/>
              <a:t> U.S. Navy photo by Petty Officer 2nd Class Timothy </a:t>
            </a:r>
            <a:r>
              <a:rPr lang="en-US" sz="800" dirty="0" err="1"/>
              <a:t>Schumaker</a:t>
            </a:r>
            <a:endParaRPr lang="en-US" sz="8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B83FF5D-E0B7-4B98-9A92-AE197DE29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3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98"/>
    </mc:Choice>
    <mc:Fallback>
      <p:transition spd="slow" advTm="20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8A11-8255-46B5-A638-2C8FF918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B0A90-A273-41E9-A9F0-EE1C3CCC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320"/>
            <a:ext cx="5542935" cy="47596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Mechanical Drive</a:t>
            </a:r>
          </a:p>
          <a:p>
            <a:pPr lvl="1"/>
            <a:r>
              <a:rPr lang="en-US" dirty="0"/>
              <a:t>Requires the most amount of installed ship service generation capacity</a:t>
            </a:r>
          </a:p>
          <a:p>
            <a:pPr lvl="1"/>
            <a:r>
              <a:rPr lang="en-US" dirty="0"/>
              <a:t>Requires most amount of energy storage to buffer pulsed sensors and weapons.</a:t>
            </a:r>
          </a:p>
          <a:p>
            <a:r>
              <a:rPr lang="en-US" dirty="0"/>
              <a:t>IPS / IPES</a:t>
            </a:r>
          </a:p>
          <a:p>
            <a:pPr lvl="1"/>
            <a:r>
              <a:rPr lang="en-US" dirty="0"/>
              <a:t>Best capability to integrate high power and pulsed sensors and weapons</a:t>
            </a:r>
          </a:p>
          <a:p>
            <a:r>
              <a:rPr lang="en-US" dirty="0"/>
              <a:t>Hybrid Drive</a:t>
            </a:r>
          </a:p>
          <a:p>
            <a:pPr lvl="1"/>
            <a:r>
              <a:rPr lang="en-US" dirty="0"/>
              <a:t>Intermediate capability</a:t>
            </a:r>
          </a:p>
          <a:p>
            <a:r>
              <a:rPr lang="en-US" dirty="0"/>
              <a:t>Hybrid Drive with PDSS</a:t>
            </a:r>
          </a:p>
          <a:p>
            <a:pPr lvl="1"/>
            <a:r>
              <a:rPr lang="en-US" dirty="0"/>
              <a:t>Intermediate capability, slightly better than without PDSS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77355-8087-4B8B-B80E-F5F3C9C7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FE051-1773-4017-9FA1-364221DF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release.  Distribuiton is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78BC9-869B-40B5-9E68-BC1C9D5C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0C9-7AA5-498F-8260-E30D2847EC0D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83080-A4BF-4B25-AB2E-5F536068A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27906"/>
            <a:ext cx="5715000" cy="3800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3DD640-BFDC-40E7-9CB2-51DB4768006E}"/>
              </a:ext>
            </a:extLst>
          </p:cNvPr>
          <p:cNvSpPr txBox="1"/>
          <p:nvPr/>
        </p:nvSpPr>
        <p:spPr>
          <a:xfrm>
            <a:off x="8849032" y="4975122"/>
            <a:ext cx="3204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120621-N-PO203-129 U.S. Navy photo by John F. Williams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BEC913E-515B-4FE6-91AC-49A0DB848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8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79"/>
    </mc:Choice>
    <mc:Fallback>
      <p:transition spd="slow" advTm="74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2014</Words>
  <Application>Microsoft Office PowerPoint</Application>
  <PresentationFormat>Widescreen</PresentationFormat>
  <Paragraphs>300</Paragraphs>
  <Slides>20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Key Requirements for Surface Combatant Electrical Power System and Propulsion System Design</vt:lpstr>
      <vt:lpstr>Setting the Scene</vt:lpstr>
      <vt:lpstr>Power and Propulsion Architectures</vt:lpstr>
      <vt:lpstr>Mechanical Drive</vt:lpstr>
      <vt:lpstr>Integrated Power (and Energy) Systems</vt:lpstr>
      <vt:lpstr>Hybrid Drive</vt:lpstr>
      <vt:lpstr>Hybrid Drive with PDSS</vt:lpstr>
      <vt:lpstr>Key Requirements for naval power and propulsion systems</vt:lpstr>
      <vt:lpstr>Flexibility</vt:lpstr>
      <vt:lpstr>Sustained Speed</vt:lpstr>
      <vt:lpstr>Endurance</vt:lpstr>
      <vt:lpstr>‘Compromised Mobility’ Speed</vt:lpstr>
      <vt:lpstr>Survivability</vt:lpstr>
      <vt:lpstr>Low Observable Mode</vt:lpstr>
      <vt:lpstr>Operating and Support Costs</vt:lpstr>
      <vt:lpstr>Technical Maturity</vt:lpstr>
      <vt:lpstr>Recommended Studies</vt:lpstr>
      <vt:lpstr>Factors that favor IPS/IPES over Mechanical Drive</vt:lpstr>
      <vt:lpstr>Factors that favor Mechanical Drive / Hybrid Drive over IPS/IPES </vt:lpstr>
      <vt:lpstr>Concluding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Requirements for Surface Combatant Electrical Power System and Propulsion System Design</dc:title>
  <dc:creator>Norbert Doerry</dc:creator>
  <cp:lastModifiedBy>Norbert Doerry</cp:lastModifiedBy>
  <cp:revision>43</cp:revision>
  <dcterms:created xsi:type="dcterms:W3CDTF">2020-02-06T12:23:49Z</dcterms:created>
  <dcterms:modified xsi:type="dcterms:W3CDTF">2020-08-15T23:15:57Z</dcterms:modified>
</cp:coreProperties>
</file>